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75B6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75B6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75B6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75B6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75B6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75B6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75B6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75B6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75B60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575B6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0F2F7"/>
          </a:solidFill>
        </a:fill>
      </a:tcStyle>
    </a:wholeTbl>
    <a:band2H>
      <a:tcTxStyle b="def" i="def"/>
      <a:tcStyle>
        <a:tcBdr/>
        <a:fill>
          <a:solidFill>
            <a:srgbClr val="F7F9FB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575B6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575B6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575B6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575B6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75B60"/>
              </a:solidFill>
              <a:prstDash val="solid"/>
              <a:round/>
            </a:ln>
          </a:top>
          <a:bottom>
            <a:ln w="25400" cap="flat">
              <a:solidFill>
                <a:srgbClr val="575B6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75B60"/>
              </a:solidFill>
              <a:prstDash val="solid"/>
              <a:round/>
            </a:ln>
          </a:top>
          <a:bottom>
            <a:ln w="25400" cap="flat">
              <a:solidFill>
                <a:srgbClr val="575B6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575B6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0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75B6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75B60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75B6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575B60"/>
      </a:tcTxStyle>
      <a:tcStyle>
        <a:tcBdr>
          <a:left>
            <a:ln w="12700" cap="flat">
              <a:solidFill>
                <a:srgbClr val="575B60"/>
              </a:solidFill>
              <a:prstDash val="solid"/>
              <a:round/>
            </a:ln>
          </a:left>
          <a:right>
            <a:ln w="12700" cap="flat">
              <a:solidFill>
                <a:srgbClr val="575B60"/>
              </a:solidFill>
              <a:prstDash val="solid"/>
              <a:round/>
            </a:ln>
          </a:right>
          <a:top>
            <a:ln w="12700" cap="flat">
              <a:solidFill>
                <a:srgbClr val="575B60"/>
              </a:solidFill>
              <a:prstDash val="solid"/>
              <a:round/>
            </a:ln>
          </a:top>
          <a:bottom>
            <a:ln w="12700" cap="flat">
              <a:solidFill>
                <a:srgbClr val="575B60"/>
              </a:solidFill>
              <a:prstDash val="solid"/>
              <a:round/>
            </a:ln>
          </a:bottom>
          <a:insideH>
            <a:ln w="12700" cap="flat">
              <a:solidFill>
                <a:srgbClr val="575B60"/>
              </a:solidFill>
              <a:prstDash val="solid"/>
              <a:round/>
            </a:ln>
          </a:insideH>
          <a:insideV>
            <a:ln w="12700" cap="flat">
              <a:solidFill>
                <a:srgbClr val="575B60"/>
              </a:solidFill>
              <a:prstDash val="solid"/>
              <a:round/>
            </a:ln>
          </a:insideV>
        </a:tcBdr>
        <a:fill>
          <a:solidFill>
            <a:srgbClr val="575B6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575B60"/>
      </a:tcTxStyle>
      <a:tcStyle>
        <a:tcBdr>
          <a:left>
            <a:ln w="12700" cap="flat">
              <a:solidFill>
                <a:srgbClr val="575B60"/>
              </a:solidFill>
              <a:prstDash val="solid"/>
              <a:round/>
            </a:ln>
          </a:left>
          <a:right>
            <a:ln w="12700" cap="flat">
              <a:solidFill>
                <a:srgbClr val="575B60"/>
              </a:solidFill>
              <a:prstDash val="solid"/>
              <a:round/>
            </a:ln>
          </a:right>
          <a:top>
            <a:ln w="12700" cap="flat">
              <a:solidFill>
                <a:srgbClr val="575B60"/>
              </a:solidFill>
              <a:prstDash val="solid"/>
              <a:round/>
            </a:ln>
          </a:top>
          <a:bottom>
            <a:ln w="12700" cap="flat">
              <a:solidFill>
                <a:srgbClr val="575B60"/>
              </a:solidFill>
              <a:prstDash val="solid"/>
              <a:round/>
            </a:ln>
          </a:bottom>
          <a:insideH>
            <a:ln w="12700" cap="flat">
              <a:solidFill>
                <a:srgbClr val="575B60"/>
              </a:solidFill>
              <a:prstDash val="solid"/>
              <a:round/>
            </a:ln>
          </a:insideH>
          <a:insideV>
            <a:ln w="12700" cap="flat">
              <a:solidFill>
                <a:srgbClr val="575B60"/>
              </a:solidFill>
              <a:prstDash val="solid"/>
              <a:round/>
            </a:ln>
          </a:insideV>
        </a:tcBdr>
        <a:fill>
          <a:solidFill>
            <a:srgbClr val="575B60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575B60"/>
      </a:tcTxStyle>
      <a:tcStyle>
        <a:tcBdr>
          <a:left>
            <a:ln w="12700" cap="flat">
              <a:solidFill>
                <a:srgbClr val="575B60"/>
              </a:solidFill>
              <a:prstDash val="solid"/>
              <a:round/>
            </a:ln>
          </a:left>
          <a:right>
            <a:ln w="12700" cap="flat">
              <a:solidFill>
                <a:srgbClr val="575B60"/>
              </a:solidFill>
              <a:prstDash val="solid"/>
              <a:round/>
            </a:ln>
          </a:right>
          <a:top>
            <a:ln w="50800" cap="flat">
              <a:solidFill>
                <a:srgbClr val="575B60"/>
              </a:solidFill>
              <a:prstDash val="solid"/>
              <a:round/>
            </a:ln>
          </a:top>
          <a:bottom>
            <a:ln w="12700" cap="flat">
              <a:solidFill>
                <a:srgbClr val="575B60"/>
              </a:solidFill>
              <a:prstDash val="solid"/>
              <a:round/>
            </a:ln>
          </a:bottom>
          <a:insideH>
            <a:ln w="12700" cap="flat">
              <a:solidFill>
                <a:srgbClr val="575B60"/>
              </a:solidFill>
              <a:prstDash val="solid"/>
              <a:round/>
            </a:ln>
          </a:insideH>
          <a:insideV>
            <a:ln w="12700" cap="flat">
              <a:solidFill>
                <a:srgbClr val="575B6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575B60"/>
      </a:tcTxStyle>
      <a:tcStyle>
        <a:tcBdr>
          <a:left>
            <a:ln w="12700" cap="flat">
              <a:solidFill>
                <a:srgbClr val="575B60"/>
              </a:solidFill>
              <a:prstDash val="solid"/>
              <a:round/>
            </a:ln>
          </a:left>
          <a:right>
            <a:ln w="12700" cap="flat">
              <a:solidFill>
                <a:srgbClr val="575B60"/>
              </a:solidFill>
              <a:prstDash val="solid"/>
              <a:round/>
            </a:ln>
          </a:right>
          <a:top>
            <a:ln w="12700" cap="flat">
              <a:solidFill>
                <a:srgbClr val="575B60"/>
              </a:solidFill>
              <a:prstDash val="solid"/>
              <a:round/>
            </a:ln>
          </a:top>
          <a:bottom>
            <a:ln w="25400" cap="flat">
              <a:solidFill>
                <a:srgbClr val="575B60"/>
              </a:solidFill>
              <a:prstDash val="solid"/>
              <a:round/>
            </a:ln>
          </a:bottom>
          <a:insideH>
            <a:ln w="12700" cap="flat">
              <a:solidFill>
                <a:srgbClr val="575B60"/>
              </a:solidFill>
              <a:prstDash val="solid"/>
              <a:round/>
            </a:ln>
          </a:insideH>
          <a:insideV>
            <a:ln w="12700" cap="flat">
              <a:solidFill>
                <a:srgbClr val="575B6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7" name="Shape 3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Text"/>
          <p:cNvSpPr txBox="1"/>
          <p:nvPr>
            <p:ph type="title"/>
          </p:nvPr>
        </p:nvSpPr>
        <p:spPr>
          <a:xfrm>
            <a:off x="2700337" y="3962400"/>
            <a:ext cx="6065838" cy="103663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Title Text</a:t>
            </a:r>
          </a:p>
        </p:txBody>
      </p:sp>
      <p:sp>
        <p:nvSpPr>
          <p:cNvPr id="16" name="Body Level One…"/>
          <p:cNvSpPr txBox="1"/>
          <p:nvPr>
            <p:ph type="body" sz="quarter" idx="1"/>
          </p:nvPr>
        </p:nvSpPr>
        <p:spPr>
          <a:xfrm>
            <a:off x="2716212" y="5181600"/>
            <a:ext cx="6051551" cy="889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ClrTx/>
              <a:buSzTx/>
              <a:buNone/>
              <a:defRPr sz="1600">
                <a:solidFill>
                  <a:schemeClr val="accent2"/>
                </a:solidFill>
              </a:defRPr>
            </a:lvl2pPr>
            <a:lvl3pPr marL="0" indent="0">
              <a:spcBef>
                <a:spcPts val="0"/>
              </a:spcBef>
              <a:buClrTx/>
              <a:buSzTx/>
              <a:buNone/>
              <a:defRPr sz="1600">
                <a:solidFill>
                  <a:schemeClr val="accent2"/>
                </a:solidFill>
              </a:defRPr>
            </a:lvl3pPr>
            <a:lvl4pPr marL="0" indent="0">
              <a:spcBef>
                <a:spcPts val="0"/>
              </a:spcBef>
              <a:buClrTx/>
              <a:buSzTx/>
              <a:buNone/>
              <a:defRPr sz="1600">
                <a:solidFill>
                  <a:schemeClr val="accent2"/>
                </a:solidFill>
              </a:defRPr>
            </a:lvl4pPr>
            <a:lvl5pPr marL="0" indent="0">
              <a:spcBef>
                <a:spcPts val="0"/>
              </a:spcBef>
              <a:buClrTx/>
              <a:buSzTx/>
              <a:buNone/>
              <a:defRPr sz="1600">
                <a:solidFill>
                  <a:schemeClr val="accent2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" name="© IMD International, Lausanne, Switzerland. Not be used or reproduced without permission."/>
          <p:cNvSpPr txBox="1"/>
          <p:nvPr/>
        </p:nvSpPr>
        <p:spPr>
          <a:xfrm>
            <a:off x="2817812" y="6399212"/>
            <a:ext cx="5167859" cy="1355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>
                <a:solidFill>
                  <a:schemeClr val="accent2"/>
                </a:solidFill>
              </a:defRPr>
            </a:lvl1pPr>
          </a:lstStyle>
          <a:p>
            <a:pPr/>
            <a:r>
              <a:t>© IMD International, Lausanne, Switzerland. Not be used or reproduced without permission.</a:t>
            </a:r>
          </a:p>
        </p:txBody>
      </p:sp>
      <p:pic>
        <p:nvPicPr>
          <p:cNvPr id="18" name="logo_kl.jpeg" descr="logo_kl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001000" y="152400"/>
            <a:ext cx="806450" cy="730250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Rectangle"/>
          <p:cNvSpPr/>
          <p:nvPr/>
        </p:nvSpPr>
        <p:spPr>
          <a:xfrm>
            <a:off x="-1" y="1066800"/>
            <a:ext cx="9144002" cy="1524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>
                <a:latin typeface="+mj-lt"/>
                <a:ea typeface="+mj-ea"/>
                <a:cs typeface="+mj-cs"/>
                <a:sym typeface="Times New Roman"/>
              </a:defRPr>
            </a:pPr>
          </a:p>
        </p:txBody>
      </p:sp>
      <p:pic>
        <p:nvPicPr>
          <p:cNvPr id="20" name="titelheader.jpeg" descr="titelheader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1219200"/>
            <a:ext cx="9144000" cy="2400300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Slide Number"/>
          <p:cNvSpPr txBox="1"/>
          <p:nvPr>
            <p:ph type="sldNum" sz="quarter" idx="2"/>
          </p:nvPr>
        </p:nvSpPr>
        <p:spPr>
          <a:xfrm>
            <a:off x="4419600" y="6356350"/>
            <a:ext cx="2133600" cy="3683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9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1.jpe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.pdf" descr="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10541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ctangle"/>
          <p:cNvSpPr/>
          <p:nvPr/>
        </p:nvSpPr>
        <p:spPr>
          <a:xfrm>
            <a:off x="-1" y="6705600"/>
            <a:ext cx="9144002" cy="1524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>
                <a:latin typeface="+mj-lt"/>
                <a:ea typeface="+mj-ea"/>
                <a:cs typeface="+mj-cs"/>
                <a:sym typeface="Times New Roman"/>
              </a:defRPr>
            </a:pPr>
          </a:p>
        </p:txBody>
      </p:sp>
      <p:pic>
        <p:nvPicPr>
          <p:cNvPr id="4" name="logo_kl.jpeg" descr="logo_kl.jpeg"/>
          <p:cNvPicPr>
            <a:picLocks noChangeAspect="1"/>
          </p:cNvPicPr>
          <p:nvPr/>
        </p:nvPicPr>
        <p:blipFill>
          <a:blip r:embed="rId3">
            <a:extLst/>
          </a:blip>
          <a:srcRect l="0" t="0" r="0" b="24739"/>
          <a:stretch>
            <a:fillRect/>
          </a:stretch>
        </p:blipFill>
        <p:spPr>
          <a:xfrm>
            <a:off x="8297862" y="6186487"/>
            <a:ext cx="601663" cy="41116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© IMD 2008"/>
          <p:cNvSpPr txBox="1"/>
          <p:nvPr/>
        </p:nvSpPr>
        <p:spPr>
          <a:xfrm>
            <a:off x="276225" y="6686550"/>
            <a:ext cx="692163" cy="1355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/>
            </a:lvl1pPr>
          </a:lstStyle>
          <a:p>
            <a:pPr/>
            <a:r>
              <a:t>© IMD 2008</a:t>
            </a:r>
          </a:p>
        </p:txBody>
      </p:sp>
      <p:sp>
        <p:nvSpPr>
          <p:cNvPr id="6" name="Title Text"/>
          <p:cNvSpPr txBox="1"/>
          <p:nvPr>
            <p:ph type="title"/>
          </p:nvPr>
        </p:nvSpPr>
        <p:spPr>
          <a:xfrm>
            <a:off x="603250" y="152400"/>
            <a:ext cx="7856538" cy="76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7" name="Body Level One…"/>
          <p:cNvSpPr txBox="1"/>
          <p:nvPr>
            <p:ph type="body" idx="1"/>
          </p:nvPr>
        </p:nvSpPr>
        <p:spPr>
          <a:xfrm>
            <a:off x="611187" y="1447800"/>
            <a:ext cx="7848601" cy="4725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" name="Slide Number"/>
          <p:cNvSpPr txBox="1"/>
          <p:nvPr>
            <p:ph type="sldNum" sz="quarter" idx="2"/>
          </p:nvPr>
        </p:nvSpPr>
        <p:spPr>
          <a:xfrm>
            <a:off x="8726512" y="6691312"/>
            <a:ext cx="153964" cy="135546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10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2000" u="none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2000" u="none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2000" u="none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2000" u="none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2000" u="none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5pPr>
      <a:lvl6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2000" u="none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6pPr>
      <a:lvl7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2000" u="none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7pPr>
      <a:lvl8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2000" u="none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8pPr>
      <a:lvl9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2000" u="none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>
          <a:schemeClr val="accent2"/>
        </a:buClr>
        <a:buSzPct val="100000"/>
        <a:buFontTx/>
        <a:buChar char="–"/>
        <a:tabLst/>
        <a:defRPr b="0" baseline="0" cap="none" i="0" spc="0" strike="noStrike" sz="2000" u="none">
          <a:solidFill>
            <a:srgbClr val="575B60"/>
          </a:solidFill>
          <a:uFillTx/>
          <a:latin typeface="Arial"/>
          <a:ea typeface="Arial"/>
          <a:cs typeface="Arial"/>
          <a:sym typeface="Arial"/>
        </a:defRPr>
      </a:lvl1pPr>
      <a:lvl2pPr marL="774700" marR="0" indent="-3175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>
          <a:schemeClr val="accent2"/>
        </a:buClr>
        <a:buSzPct val="100000"/>
        <a:buFontTx/>
        <a:buChar char="▪"/>
        <a:tabLst/>
        <a:defRPr b="0" baseline="0" cap="none" i="0" spc="0" strike="noStrike" sz="2000" u="none">
          <a:solidFill>
            <a:srgbClr val="575B60"/>
          </a:solidFill>
          <a:uFillTx/>
          <a:latin typeface="Arial"/>
          <a:ea typeface="Arial"/>
          <a:cs typeface="Arial"/>
          <a:sym typeface="Arial"/>
        </a:defRPr>
      </a:lvl2pPr>
      <a:lvl3pPr marL="12001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>
          <a:schemeClr val="accent2"/>
        </a:buClr>
        <a:buSzPct val="100000"/>
        <a:buFontTx/>
        <a:buChar char="▪"/>
        <a:tabLst/>
        <a:defRPr b="0" baseline="0" cap="none" i="0" spc="0" strike="noStrike" sz="2000" u="none">
          <a:solidFill>
            <a:srgbClr val="575B60"/>
          </a:solidFill>
          <a:uFillTx/>
          <a:latin typeface="Arial"/>
          <a:ea typeface="Arial"/>
          <a:cs typeface="Arial"/>
          <a:sym typeface="Arial"/>
        </a:defRPr>
      </a:lvl3pPr>
      <a:lvl4pPr marL="1752600" marR="0" indent="-3810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>
          <a:schemeClr val="accent2"/>
        </a:buClr>
        <a:buSzPct val="100000"/>
        <a:buFontTx/>
        <a:buChar char="–"/>
        <a:tabLst/>
        <a:defRPr b="0" baseline="0" cap="none" i="0" spc="0" strike="noStrike" sz="2000" u="none">
          <a:solidFill>
            <a:srgbClr val="575B60"/>
          </a:solidFill>
          <a:uFillTx/>
          <a:latin typeface="Arial"/>
          <a:ea typeface="Arial"/>
          <a:cs typeface="Arial"/>
          <a:sym typeface="Arial"/>
        </a:defRPr>
      </a:lvl4pPr>
      <a:lvl5pPr marL="2286000" marR="0" indent="-4572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>
          <a:schemeClr val="accent2"/>
        </a:buClr>
        <a:buSzPct val="100000"/>
        <a:buFontTx/>
        <a:buChar char="–"/>
        <a:tabLst/>
        <a:defRPr b="0" baseline="0" cap="none" i="0" spc="0" strike="noStrike" sz="2000" u="none">
          <a:solidFill>
            <a:srgbClr val="575B60"/>
          </a:solidFill>
          <a:uFillTx/>
          <a:latin typeface="Arial"/>
          <a:ea typeface="Arial"/>
          <a:cs typeface="Arial"/>
          <a:sym typeface="Arial"/>
        </a:defRPr>
      </a:lvl5pPr>
      <a:lvl6pPr marL="2743200" marR="0" indent="-4572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>
          <a:schemeClr val="accent2"/>
        </a:buClr>
        <a:buSzPct val="100000"/>
        <a:buFont typeface="Wingdings"/>
        <a:buChar char=""/>
        <a:tabLst/>
        <a:defRPr b="0" baseline="0" cap="none" i="0" spc="0" strike="noStrike" sz="2000" u="none">
          <a:solidFill>
            <a:srgbClr val="575B60"/>
          </a:solidFill>
          <a:uFillTx/>
          <a:latin typeface="Arial"/>
          <a:ea typeface="Arial"/>
          <a:cs typeface="Arial"/>
          <a:sym typeface="Arial"/>
        </a:defRPr>
      </a:lvl6pPr>
      <a:lvl7pPr marL="3200400" marR="0" indent="-4572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>
          <a:schemeClr val="accent2"/>
        </a:buClr>
        <a:buSzPct val="100000"/>
        <a:buFont typeface="Wingdings"/>
        <a:buChar char=""/>
        <a:tabLst/>
        <a:defRPr b="0" baseline="0" cap="none" i="0" spc="0" strike="noStrike" sz="2000" u="none">
          <a:solidFill>
            <a:srgbClr val="575B60"/>
          </a:solidFill>
          <a:uFillTx/>
          <a:latin typeface="Arial"/>
          <a:ea typeface="Arial"/>
          <a:cs typeface="Arial"/>
          <a:sym typeface="Arial"/>
        </a:defRPr>
      </a:lvl7pPr>
      <a:lvl8pPr marL="3657600" marR="0" indent="-4572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>
          <a:schemeClr val="accent2"/>
        </a:buClr>
        <a:buSzPct val="100000"/>
        <a:buFont typeface="Wingdings"/>
        <a:buChar char=""/>
        <a:tabLst/>
        <a:defRPr b="0" baseline="0" cap="none" i="0" spc="0" strike="noStrike" sz="2000" u="none">
          <a:solidFill>
            <a:srgbClr val="575B60"/>
          </a:solidFill>
          <a:uFillTx/>
          <a:latin typeface="Arial"/>
          <a:ea typeface="Arial"/>
          <a:cs typeface="Arial"/>
          <a:sym typeface="Arial"/>
        </a:defRPr>
      </a:lvl8pPr>
      <a:lvl9pPr marL="4114800" marR="0" indent="-4572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>
          <a:schemeClr val="accent2"/>
        </a:buClr>
        <a:buSzPct val="100000"/>
        <a:buFont typeface="Wingdings"/>
        <a:buChar char=""/>
        <a:tabLst/>
        <a:defRPr b="0" baseline="0" cap="none" i="0" spc="0" strike="noStrike" sz="2000" u="none">
          <a:solidFill>
            <a:srgbClr val="575B6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al time entrepreneurship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Real time entrepreneurship</a:t>
            </a:r>
          </a:p>
        </p:txBody>
      </p:sp>
      <p:sp>
        <p:nvSpPr>
          <p:cNvPr id="40" name="Please take one news story, randomly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Char char="▪"/>
            </a:pPr>
            <a:r>
              <a:t>Please take one news story, randomly</a:t>
            </a:r>
          </a:p>
          <a:p>
            <a:pPr>
              <a:buChar char="▪"/>
            </a:pPr>
            <a:r>
              <a:t>If your neighbor has the same story, feel free to discuss</a:t>
            </a:r>
          </a:p>
          <a:p>
            <a:pPr>
              <a:buChar char="▪"/>
            </a:pPr>
            <a:r>
              <a:t>In 5 minutes, I will ask you for two things:</a:t>
            </a:r>
          </a:p>
          <a:p>
            <a:pPr>
              <a:buChar char="▪"/>
            </a:pPr>
          </a:p>
          <a:p>
            <a:pPr>
              <a:buSzTx/>
              <a:buFont typeface="Wingdings"/>
              <a:buNone/>
              <a:defRPr b="1">
                <a:solidFill>
                  <a:schemeClr val="accent2"/>
                </a:solidFill>
              </a:defRPr>
            </a:pPr>
            <a:r>
              <a:t>1.  </a:t>
            </a:r>
            <a:r>
              <a:rPr b="0">
                <a:solidFill>
                  <a:srgbClr val="575B60"/>
                </a:solidFill>
              </a:rPr>
              <a:t>A one sentence description of a business </a:t>
            </a:r>
            <a:r>
              <a:rPr b="0" u="sng">
                <a:solidFill>
                  <a:srgbClr val="575B60"/>
                </a:solidFill>
              </a:rPr>
              <a:t>you</a:t>
            </a:r>
            <a:r>
              <a:rPr b="0">
                <a:solidFill>
                  <a:srgbClr val="575B60"/>
                </a:solidFill>
              </a:rPr>
              <a:t> could reasonably pursue, based on an idea you got from your news story</a:t>
            </a:r>
            <a:endParaRPr b="0">
              <a:solidFill>
                <a:srgbClr val="575B60"/>
              </a:solidFill>
            </a:endParaRPr>
          </a:p>
          <a:p>
            <a:pPr>
              <a:buChar char="▪"/>
            </a:pPr>
          </a:p>
          <a:p>
            <a:pPr>
              <a:buSzTx/>
              <a:buFont typeface="Wingdings"/>
              <a:buNone/>
              <a:defRPr b="1">
                <a:solidFill>
                  <a:schemeClr val="accent2"/>
                </a:solidFill>
              </a:defRPr>
            </a:pPr>
            <a:r>
              <a:t>2.  </a:t>
            </a:r>
            <a:r>
              <a:rPr b="0">
                <a:solidFill>
                  <a:srgbClr val="575B60"/>
                </a:solidFill>
              </a:rPr>
              <a:t>The first thing you would do to pursue your idea</a:t>
            </a:r>
            <a:br>
              <a:rPr b="0">
                <a:solidFill>
                  <a:srgbClr val="575B60"/>
                </a:solidFill>
              </a:rPr>
            </a:br>
            <a:r>
              <a:rPr b="0">
                <a:solidFill>
                  <a:srgbClr val="575B60"/>
                </a:solidFill>
              </a:rPr>
              <a:t>(getting information doesn’t count – that’s not doing anything)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Questions/Transition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Questions/Transitions</a:t>
            </a:r>
          </a:p>
        </p:txBody>
      </p:sp>
      <p:sp>
        <p:nvSpPr>
          <p:cNvPr id="43" name="What do these stories have in common?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Char char="▪"/>
            </a:pPr>
            <a:r>
              <a:t>What do these stories have in common?</a:t>
            </a:r>
          </a:p>
          <a:p>
            <a:pPr>
              <a:buChar char="▪"/>
            </a:pPr>
            <a:r>
              <a:t>Where does opportunity come from?</a:t>
            </a:r>
          </a:p>
          <a:p>
            <a:pPr>
              <a:buChar char="▪"/>
            </a:pPr>
            <a:r>
              <a:t>What do your peers show you about how to pursue an idea?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onclusion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Conclusions</a:t>
            </a:r>
          </a:p>
        </p:txBody>
      </p:sp>
      <p:sp>
        <p:nvSpPr>
          <p:cNvPr id="46" name="Ideas come from everywher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Char char="▪"/>
            </a:pPr>
            <a:r>
              <a:t>Ideas come from everywhere</a:t>
            </a:r>
          </a:p>
          <a:p>
            <a:pPr>
              <a:buChar char="▪"/>
            </a:pPr>
            <a:r>
              <a:t>Ideas are cheap</a:t>
            </a:r>
          </a:p>
          <a:p>
            <a:pPr>
              <a:buChar char="▪"/>
            </a:pPr>
            <a:r>
              <a:t>Ideas are not just from technology</a:t>
            </a:r>
          </a:p>
          <a:p>
            <a:pPr>
              <a:buChar char="▪"/>
            </a:pPr>
            <a:r>
              <a:t>Constraints help</a:t>
            </a:r>
          </a:p>
          <a:p>
            <a:pPr>
              <a:buChar char="▪"/>
            </a:pPr>
            <a:r>
              <a:t>Ideas are a function of means (different people look at the same news story and come up with different business ideas)</a:t>
            </a:r>
          </a:p>
          <a:p>
            <a:pPr>
              <a:buChar char="▪"/>
            </a:pPr>
            <a:r>
              <a:t>Action is what matters</a:t>
            </a:r>
          </a:p>
          <a:p>
            <a:pPr>
              <a:buChar char="▪"/>
            </a:pPr>
            <a:r>
              <a:t>Action is always effectual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IMD_PPT_Template_A">
  <a:themeElements>
    <a:clrScheme name="IMD_PPT_Template_A">
      <a:dk1>
        <a:srgbClr val="575B60"/>
      </a:dk1>
      <a:lt1>
        <a:srgbClr val="FFFFFF"/>
      </a:lt1>
      <a:dk2>
        <a:srgbClr val="A7A7A7"/>
      </a:dk2>
      <a:lt2>
        <a:srgbClr val="535353"/>
      </a:lt2>
      <a:accent1>
        <a:srgbClr val="D6DDEB"/>
      </a:accent1>
      <a:accent2>
        <a:srgbClr val="193E8E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IMD_PPT_Template_A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IMD_PPT_Template_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75B6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75B6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IMD_PPT_Template_A">
  <a:themeElements>
    <a:clrScheme name="IMD_PPT_Template_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D6DDEB"/>
      </a:accent1>
      <a:accent2>
        <a:srgbClr val="193E8E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IMD_PPT_Template_A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IMD_PPT_Template_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75B6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75B6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